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35" r:id="rId5"/>
    <p:sldId id="352" r:id="rId6"/>
    <p:sldId id="348" r:id="rId7"/>
    <p:sldId id="340" r:id="rId8"/>
    <p:sldId id="339" r:id="rId9"/>
    <p:sldId id="353" r:id="rId10"/>
    <p:sldId id="354" r:id="rId11"/>
    <p:sldId id="355" r:id="rId12"/>
    <p:sldId id="356" r:id="rId13"/>
    <p:sldId id="357" r:id="rId14"/>
    <p:sldId id="351" r:id="rId15"/>
    <p:sldId id="349" r:id="rId16"/>
    <p:sldId id="350" r:id="rId17"/>
    <p:sldId id="358" r:id="rId18"/>
    <p:sldId id="359" r:id="rId19"/>
    <p:sldId id="360" r:id="rId20"/>
    <p:sldId id="34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4:13.8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0,'512'23,"-322"-11,931 4,-785-17,-314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52.96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01.47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25.94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28.768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9:59.6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40:02.8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28:03.8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1,'4'0,"6"0,6 0,4 0,3 0,2 0,1 0,0 0,-3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28:05.8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30,'4'0,"6"0,10 0,5 0,8 0,7 0,0-4,-2-1,-3-5,-7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27.7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598 30,'-68'-1,"-109"-14,119 8,0 2,-1 3,-78 7,114-1,6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1.7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859 1,'-38'1,"-53"11,52-7,-49 3,-481-9,536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4:18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53,'62'0,"-3"1,-1-2,96-14,-79 0,0 5,95-2,625 13,-620 9,-109-4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3.9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681 26,'-28'-2,"-54"-9,52 5,-43-1,-369 8,417-1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5.6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1,'5'4,"31"2,44-1,21-1,-1-1,-19-1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3:51:38.5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77,'1'-2,"-1"0,1 0,-1 0,1 0,0 0,0 0,0 0,0 0,0 1,0-1,0 0,1 0,-1 1,1-1,-1 1,1-1,-1 1,1 0,0 0,0 0,0 0,0 0,0 0,0 0,0 0,0 1,0-1,3 0,61-8,-66 9,87-1,-57 1,1 0,0-2,48-9,-52 6,1 1,0 2,39 2,-54 0,11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7:59.276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02.81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12.941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43.42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45.47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48.67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0T20:38:50.78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11.xml"/><Relationship Id="rId18" Type="http://schemas.openxmlformats.org/officeDocument/2006/relationships/image" Target="../media/image26.png"/><Relationship Id="rId3" Type="http://schemas.openxmlformats.org/officeDocument/2006/relationships/customXml" Target="../ink/ink3.xml"/><Relationship Id="rId7" Type="http://schemas.openxmlformats.org/officeDocument/2006/relationships/customXml" Target="../ink/ink6.xml"/><Relationship Id="rId12" Type="http://schemas.openxmlformats.org/officeDocument/2006/relationships/customXml" Target="../ink/ink10.xml"/><Relationship Id="rId17" Type="http://schemas.openxmlformats.org/officeDocument/2006/relationships/customXml" Target="../ink/ink14.xml"/><Relationship Id="rId2" Type="http://schemas.openxmlformats.org/officeDocument/2006/relationships/image" Target="../media/image24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9.xml"/><Relationship Id="rId5" Type="http://schemas.openxmlformats.org/officeDocument/2006/relationships/customXml" Target="../ink/ink4.xml"/><Relationship Id="rId15" Type="http://schemas.openxmlformats.org/officeDocument/2006/relationships/image" Target="../media/image25.png"/><Relationship Id="rId10" Type="http://schemas.openxmlformats.org/officeDocument/2006/relationships/customXml" Target="../ink/ink8.xml"/><Relationship Id="rId19" Type="http://schemas.openxmlformats.org/officeDocument/2006/relationships/customXml" Target="../ink/ink15.xml"/><Relationship Id="rId4" Type="http://schemas.openxmlformats.org/officeDocument/2006/relationships/image" Target="../media/image230.png"/><Relationship Id="rId9" Type="http://schemas.openxmlformats.org/officeDocument/2006/relationships/customXml" Target="../ink/ink7.xml"/><Relationship Id="rId1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240" y="320041"/>
            <a:ext cx="7095744" cy="2468880"/>
          </a:xfrm>
        </p:spPr>
        <p:txBody>
          <a:bodyPr/>
          <a:lstStyle/>
          <a:p>
            <a:r>
              <a:rPr lang="en-US" dirty="0"/>
              <a:t>Project 3: behavior of 	school metrics and 	crime rates in 	Philadelphia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50243-D393-15C3-388D-7109DF9E7A7D}"/>
              </a:ext>
            </a:extLst>
          </p:cNvPr>
          <p:cNvSpPr txBox="1"/>
          <p:nvPr/>
        </p:nvSpPr>
        <p:spPr>
          <a:xfrm>
            <a:off x="7754112" y="4379976"/>
            <a:ext cx="3625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Elizabeth Vandergrift</a:t>
            </a:r>
          </a:p>
          <a:p>
            <a:r>
              <a:rPr lang="en-US" dirty="0"/>
              <a:t>Juan Camilo </a:t>
            </a:r>
            <a:r>
              <a:rPr lang="en-US" dirty="0" err="1"/>
              <a:t>Bohorquez</a:t>
            </a:r>
            <a:r>
              <a:rPr lang="en-US" dirty="0"/>
              <a:t> </a:t>
            </a:r>
            <a:r>
              <a:rPr lang="en-US" dirty="0" err="1"/>
              <a:t>Rozo</a:t>
            </a:r>
            <a:endParaRPr lang="en-US" dirty="0"/>
          </a:p>
          <a:p>
            <a:r>
              <a:rPr lang="en-US" dirty="0"/>
              <a:t>Eric Croston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2DCF-D3B0-1005-79B6-A0E74D0A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Police Service Area boundaries </a:t>
            </a:r>
            <a:r>
              <a:rPr lang="en-US" dirty="0" err="1"/>
              <a:t>GeoJson</a:t>
            </a:r>
            <a:r>
              <a:rPr lang="en-US" dirty="0"/>
              <a:t> File and School Coordinates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54942-7AA8-F21D-B53E-0E3B3AD4A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5" y="3248779"/>
            <a:ext cx="11507724" cy="115652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DFC4-F666-C2B6-5A98-A9CC0670B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044" y="1565729"/>
            <a:ext cx="9120339" cy="45299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06F7F-502F-1865-3096-DE08B56A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BC833-6762-1695-AB11-8BD32A56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" y="1509222"/>
            <a:ext cx="11753442" cy="1633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09508-BA99-C55C-674A-3055157C5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" y="4511134"/>
            <a:ext cx="11753442" cy="17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0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FDE9-AEF9-25E6-D083-E64E25A9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46126"/>
            <a:ext cx="9966960" cy="1326514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Connecting School Locations and Police Service Areas Incident Locations Using a Combination Key and Points within the Service Area Polygon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F078-E8A9-AD30-5CD1-917D5AEE0A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4543" y="1893049"/>
            <a:ext cx="8324089" cy="34930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Two smaller datasets to be able to connect the larger data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E1C89-3552-2904-3CAD-5CBE8701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4C2A8-F854-01C6-796E-D96B55DFC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4679709"/>
            <a:ext cx="11974595" cy="1771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779AB-9893-E58D-F35E-96C11522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8" y="2689667"/>
            <a:ext cx="11974596" cy="1600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9BAA3A-5747-FEDF-EE47-B6452F6FF749}"/>
                  </a:ext>
                </a:extLst>
              </p14:cNvPr>
              <p14:cNvContentPartPr/>
              <p14:nvPr/>
            </p14:nvContentPartPr>
            <p14:xfrm>
              <a:off x="3002280" y="2871288"/>
              <a:ext cx="785520" cy="18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9BAA3A-5747-FEDF-EE47-B6452F6FF7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8280" y="2763288"/>
                <a:ext cx="8931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BF984D-7E07-5EE4-33CD-51DE134EC0BE}"/>
                  </a:ext>
                </a:extLst>
              </p14:cNvPr>
              <p14:cNvContentPartPr/>
              <p14:nvPr/>
            </p14:nvContentPartPr>
            <p14:xfrm>
              <a:off x="11301552" y="5110848"/>
              <a:ext cx="608760" cy="19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BF984D-7E07-5EE4-33CD-51DE134EC0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47520" y="5000848"/>
                <a:ext cx="716464" cy="2394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731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159A6-EF24-E504-9A4D-35F1735F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34" y="929662"/>
            <a:ext cx="11397673" cy="568208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0392C-942E-BD96-1D23-5111FABD1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9744" y="183384"/>
            <a:ext cx="5523048" cy="667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Entity Relationship Diagram (ERD)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2B893-0350-A666-28EF-3AFDD2D7F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0530D14-FB50-8CD3-35DC-28CA21DC3928}"/>
                  </a:ext>
                </a:extLst>
              </p14:cNvPr>
              <p14:cNvContentPartPr/>
              <p14:nvPr/>
            </p14:nvContentPartPr>
            <p14:xfrm>
              <a:off x="703944" y="3044664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0530D14-FB50-8CD3-35DC-28CA21DC39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944" y="297302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2698CE0-28D6-7400-5B89-11712A65F769}"/>
                  </a:ext>
                </a:extLst>
              </p14:cNvPr>
              <p14:cNvContentPartPr/>
              <p14:nvPr/>
            </p14:nvContentPartPr>
            <p14:xfrm>
              <a:off x="2395584" y="2231064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2698CE0-28D6-7400-5B89-11712A65F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9584" y="215906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6D55E71-CD87-F0DD-D952-FBEC0D9D3495}"/>
                  </a:ext>
                </a:extLst>
              </p14:cNvPr>
              <p14:cNvContentPartPr/>
              <p14:nvPr/>
            </p14:nvContentPartPr>
            <p14:xfrm>
              <a:off x="584784" y="4004784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6D55E71-CD87-F0DD-D952-FBEC0D9D34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144" y="39331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433F72-E42D-A172-61A0-6828837124B5}"/>
                  </a:ext>
                </a:extLst>
              </p14:cNvPr>
              <p14:cNvContentPartPr/>
              <p14:nvPr/>
            </p14:nvContentPartPr>
            <p14:xfrm>
              <a:off x="4818744" y="1362384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433F72-E42D-A172-61A0-6828837124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83104" y="12907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1472B5A-4044-D1A2-6006-3BDEC8A379E4}"/>
                  </a:ext>
                </a:extLst>
              </p14:cNvPr>
              <p14:cNvContentPartPr/>
              <p14:nvPr/>
            </p14:nvContentPartPr>
            <p14:xfrm>
              <a:off x="7095744" y="1481184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1472B5A-4044-D1A2-6006-3BDEC8A379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9744" y="14095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BCDC5F8-F369-7DF4-4B4A-8EA9FC631CB2}"/>
                  </a:ext>
                </a:extLst>
              </p14:cNvPr>
              <p14:cNvContentPartPr/>
              <p14:nvPr/>
            </p14:nvContentPartPr>
            <p14:xfrm>
              <a:off x="4151304" y="3922704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BCDC5F8-F369-7DF4-4B4A-8EA9FC631C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5304" y="38507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3640971-41EC-2349-B3B2-2645F68BFE54}"/>
                  </a:ext>
                </a:extLst>
              </p14:cNvPr>
              <p14:cNvContentPartPr/>
              <p14:nvPr/>
            </p14:nvContentPartPr>
            <p14:xfrm>
              <a:off x="9985104" y="2340864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3640971-41EC-2349-B3B2-2645F68BFE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9464" y="226886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1949B95-9B8B-6032-6BFC-0361221A78D3}"/>
                  </a:ext>
                </a:extLst>
              </p14:cNvPr>
              <p14:cNvContentPartPr/>
              <p14:nvPr/>
            </p14:nvContentPartPr>
            <p14:xfrm>
              <a:off x="7114104" y="4050504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1949B95-9B8B-6032-6BFC-0361221A78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8104" y="39785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D8F11E3-93CA-5A30-356D-B897E68851D4}"/>
                  </a:ext>
                </a:extLst>
              </p14:cNvPr>
              <p14:cNvContentPartPr/>
              <p14:nvPr/>
            </p14:nvContentPartPr>
            <p14:xfrm>
              <a:off x="1170504" y="1435464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D8F11E3-93CA-5A30-356D-B897E68851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4504" y="136346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1413CA4-7764-B87C-AD34-AD685F9A8072}"/>
                  </a:ext>
                </a:extLst>
              </p14:cNvPr>
              <p14:cNvContentPartPr/>
              <p14:nvPr/>
            </p14:nvContentPartPr>
            <p14:xfrm>
              <a:off x="2852784" y="3803904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1413CA4-7764-B87C-AD34-AD685F9A80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16784" y="37319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3D4857D-A4B8-9E1E-F12B-235CE9BEA107}"/>
                  </a:ext>
                </a:extLst>
              </p14:cNvPr>
              <p14:cNvContentPartPr/>
              <p14:nvPr/>
            </p14:nvContentPartPr>
            <p14:xfrm>
              <a:off x="584784" y="4818744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3D4857D-A4B8-9E1E-F12B-235CE9BEA1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9144" y="474710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031D651-398A-2585-EAF0-8F57D6D9A37F}"/>
                  </a:ext>
                </a:extLst>
              </p14:cNvPr>
              <p14:cNvContentPartPr/>
              <p14:nvPr/>
            </p14:nvContentPartPr>
            <p14:xfrm>
              <a:off x="2340504" y="2633184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031D651-398A-2585-EAF0-8F57D6D9A3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04864" y="256154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BF6C64-4D51-6DAB-8579-90A2FA6F6C4D}"/>
                  </a:ext>
                </a:extLst>
              </p14:cNvPr>
              <p14:cNvContentPartPr/>
              <p14:nvPr/>
            </p14:nvContentPartPr>
            <p14:xfrm>
              <a:off x="5230224" y="2532744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BF6C64-4D51-6DAB-8579-90A2FA6F6C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94224" y="2460744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07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6C03-8906-66E6-1EFE-5F00D2A2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138160" cy="77457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Crime incidents Locations And School Locations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7E281-A271-6AF8-5965-B29FB3420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406385" cy="6156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A2CB7-C491-B8D6-A9C9-2C3C4044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94EA84-6A59-E32C-704C-EEE343F3F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793183"/>
            <a:ext cx="8579937" cy="2753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116482-40C6-3F38-F173-2C3941755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3513468"/>
            <a:ext cx="7486207" cy="3184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0060C9-2E72-F055-1022-4CCE9C570F72}"/>
                  </a:ext>
                </a:extLst>
              </p14:cNvPr>
              <p14:cNvContentPartPr/>
              <p14:nvPr/>
            </p14:nvContentPartPr>
            <p14:xfrm>
              <a:off x="7544239" y="4852868"/>
              <a:ext cx="626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0060C9-2E72-F055-1022-4CCE9C570F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8599" y="4781228"/>
                <a:ext cx="134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449942-F63F-8ED2-3539-147A58CD3FCD}"/>
                  </a:ext>
                </a:extLst>
              </p14:cNvPr>
              <p14:cNvContentPartPr/>
              <p14:nvPr/>
            </p14:nvContentPartPr>
            <p14:xfrm>
              <a:off x="7711411" y="4852868"/>
              <a:ext cx="98640" cy="11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449942-F63F-8ED2-3539-147A58CD3F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5771" y="4781228"/>
                <a:ext cx="17028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67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DE70-A7F9-5A95-4C66-5D7F1552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132064" cy="791227"/>
          </a:xfrm>
        </p:spPr>
        <p:txBody>
          <a:bodyPr/>
          <a:lstStyle/>
          <a:p>
            <a:r>
              <a:rPr lang="en-US" sz="2800" dirty="0"/>
              <a:t>Crime incidents And School Metrics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5996C-A5D9-87D6-E650-E27F928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171A255-0110-2C4D-DE63-77F888C5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32" y="932689"/>
            <a:ext cx="6984005" cy="56467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A73CD7-3797-1E5C-47E2-5F61EFC09563}"/>
                  </a:ext>
                </a:extLst>
              </p14:cNvPr>
              <p14:cNvContentPartPr/>
              <p14:nvPr/>
            </p14:nvContentPartPr>
            <p14:xfrm>
              <a:off x="2043144" y="6536304"/>
              <a:ext cx="21528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A73CD7-3797-1E5C-47E2-5F61EFC095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7504" y="6464304"/>
                <a:ext cx="2869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6ED54F-C865-C674-D855-AC30E6ACAF8F}"/>
                  </a:ext>
                </a:extLst>
              </p14:cNvPr>
              <p14:cNvContentPartPr/>
              <p14:nvPr/>
            </p14:nvContentPartPr>
            <p14:xfrm>
              <a:off x="3906144" y="6528744"/>
              <a:ext cx="309240" cy="9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6ED54F-C865-C674-D855-AC30E6ACAF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0504" y="6457104"/>
                <a:ext cx="380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62B6E3-D81F-434A-1AFB-503F47DD57C7}"/>
                  </a:ext>
                </a:extLst>
              </p14:cNvPr>
              <p14:cNvContentPartPr/>
              <p14:nvPr/>
            </p14:nvContentPartPr>
            <p14:xfrm>
              <a:off x="5387544" y="6537744"/>
              <a:ext cx="245160" cy="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62B6E3-D81F-434A-1AFB-503F47DD57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1904" y="6465744"/>
                <a:ext cx="316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32A453-8456-AB77-605C-FC138E71ECA6}"/>
                  </a:ext>
                </a:extLst>
              </p14:cNvPr>
              <p14:cNvContentPartPr/>
              <p14:nvPr/>
            </p14:nvContentPartPr>
            <p14:xfrm>
              <a:off x="6135624" y="6510384"/>
              <a:ext cx="14544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32A453-8456-AB77-605C-FC138E71EC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9624" y="6438744"/>
                <a:ext cx="2170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AEF459-9AF4-C07E-A112-337DD42AE0BB}"/>
                  </a:ext>
                </a:extLst>
              </p14:cNvPr>
              <p14:cNvContentPartPr/>
              <p14:nvPr/>
            </p14:nvContentPartPr>
            <p14:xfrm>
              <a:off x="7397424" y="6528384"/>
              <a:ext cx="199800" cy="2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AEF459-9AF4-C07E-A112-337DD42AE0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61424" y="6456744"/>
                <a:ext cx="27144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378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D138-4473-30FB-510A-D9E35D34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D1428-F21B-E594-3D9D-00B11DB57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355" y="1399032"/>
            <a:ext cx="9731541" cy="8595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When this Crime Incidents and School Metrics for Elementary Schools was exported from SQL and added as a Panda’s </a:t>
            </a:r>
            <a:r>
              <a:rPr lang="en-US" dirty="0" err="1"/>
              <a:t>DataFrame</a:t>
            </a:r>
            <a:r>
              <a:rPr lang="en-US" dirty="0"/>
              <a:t>, it was found that there was a correlation between Crime and Schools Metrics.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3E507-B07A-C06D-1FE9-60819948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9A216-7A1E-3BD1-7D46-F293A12E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9" y="2258568"/>
            <a:ext cx="10831437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2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B1EA-01CB-4C9B-99D3-F36B645B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787655"/>
            <a:ext cx="2819741" cy="1609978"/>
          </a:xfrm>
        </p:spPr>
        <p:txBody>
          <a:bodyPr/>
          <a:lstStyle/>
          <a:p>
            <a:r>
              <a:rPr lang="en-US" dirty="0"/>
              <a:t>Analysis- With </a:t>
            </a:r>
            <a:r>
              <a:rPr lang="en-US" dirty="0" err="1"/>
              <a:t>PandaS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85573-257A-9630-90EC-3160CEB8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7FB1A-937A-2678-2BCB-207BE249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05" y="294278"/>
            <a:ext cx="5477639" cy="4277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F4215-08C8-4A21-0597-3C4ECBCE7103}"/>
              </a:ext>
            </a:extLst>
          </p:cNvPr>
          <p:cNvSpPr txBox="1"/>
          <p:nvPr/>
        </p:nvSpPr>
        <p:spPr>
          <a:xfrm>
            <a:off x="1197864" y="4818888"/>
            <a:ext cx="7699248" cy="98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1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and Now we will analyze with Java Script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8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4326064"/>
            <a:ext cx="5794248" cy="1644968"/>
          </a:xfrm>
        </p:spPr>
        <p:txBody>
          <a:bodyPr/>
          <a:lstStyle/>
          <a:p>
            <a:r>
              <a:rPr lang="en-US" dirty="0"/>
              <a:t>Elizabeth Vandergrift</a:t>
            </a:r>
          </a:p>
          <a:p>
            <a:r>
              <a:rPr lang="en-US" dirty="0"/>
              <a:t>Juan Camilo </a:t>
            </a:r>
            <a:r>
              <a:rPr lang="en-US" dirty="0" err="1"/>
              <a:t>Bohorquez</a:t>
            </a:r>
            <a:r>
              <a:rPr lang="en-US" dirty="0"/>
              <a:t> </a:t>
            </a:r>
            <a:r>
              <a:rPr lang="en-US" dirty="0" err="1"/>
              <a:t>Rozo</a:t>
            </a:r>
            <a:endParaRPr lang="en-US" dirty="0"/>
          </a:p>
          <a:p>
            <a:r>
              <a:rPr lang="en-US" dirty="0"/>
              <a:t>Eric Croston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788075"/>
          </a:xfrm>
        </p:spPr>
        <p:txBody>
          <a:bodyPr/>
          <a:lstStyle/>
          <a:p>
            <a:r>
              <a:rPr lang="en-US" dirty="0"/>
              <a:t>The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1634836"/>
            <a:ext cx="5794248" cy="3990109"/>
          </a:xfrm>
        </p:spPr>
        <p:txBody>
          <a:bodyPr/>
          <a:lstStyle/>
          <a:p>
            <a:r>
              <a:rPr lang="en-US" dirty="0"/>
              <a:t>PhilaSD.org</a:t>
            </a:r>
          </a:p>
          <a:p>
            <a:pPr lvl="1"/>
            <a:r>
              <a:rPr lang="en-US" dirty="0"/>
              <a:t>SPREE 2023 School Performance</a:t>
            </a:r>
          </a:p>
          <a:p>
            <a:endParaRPr lang="en-US" dirty="0"/>
          </a:p>
          <a:p>
            <a:r>
              <a:rPr lang="en-US" dirty="0"/>
              <a:t>OpenDataPhilly.org</a:t>
            </a:r>
          </a:p>
          <a:p>
            <a:pPr lvl="1"/>
            <a:r>
              <a:rPr lang="en-US" sz="1800" dirty="0"/>
              <a:t>Police Stations</a:t>
            </a:r>
          </a:p>
          <a:p>
            <a:pPr lvl="1"/>
            <a:r>
              <a:rPr lang="en-US" sz="1800" dirty="0"/>
              <a:t>Schools</a:t>
            </a:r>
          </a:p>
          <a:p>
            <a:pPr lvl="1"/>
            <a:r>
              <a:rPr lang="en-US" sz="1800" dirty="0"/>
              <a:t>Zip Code Boundaries</a:t>
            </a:r>
          </a:p>
          <a:p>
            <a:pPr lvl="1"/>
            <a:r>
              <a:rPr lang="en-US" sz="1800" dirty="0"/>
              <a:t>PSA Boundaries</a:t>
            </a:r>
          </a:p>
          <a:p>
            <a:pPr lvl="1"/>
            <a:r>
              <a:rPr lang="en-US" sz="1800" dirty="0"/>
              <a:t>Crime Incidents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726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1" y="376456"/>
            <a:ext cx="8297380" cy="75248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School Metrics</a:t>
            </a:r>
            <a:endParaRPr lang="en-ZA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519206"/>
            <a:ext cx="8324089" cy="3648456"/>
          </a:xfrm>
        </p:spPr>
        <p:txBody>
          <a:bodyPr/>
          <a:lstStyle/>
          <a:p>
            <a:r>
              <a:rPr lang="en-US" dirty="0"/>
              <a:t>294 School IDs and 323 Total Schools</a:t>
            </a:r>
          </a:p>
          <a:p>
            <a:r>
              <a:rPr lang="en-US" dirty="0"/>
              <a:t>260 Metrics per School</a:t>
            </a:r>
          </a:p>
          <a:p>
            <a:r>
              <a:rPr lang="en-US" dirty="0"/>
              <a:t>4 Report/School Types: High School, Middle School, K-8 Schools and 	Elementary Schools</a:t>
            </a:r>
          </a:p>
          <a:p>
            <a:r>
              <a:rPr lang="en-US" dirty="0"/>
              <a:t>84 High Schools</a:t>
            </a:r>
          </a:p>
          <a:p>
            <a:r>
              <a:rPr lang="en-US" dirty="0"/>
              <a:t>29 Middle Schools</a:t>
            </a:r>
          </a:p>
          <a:p>
            <a:r>
              <a:rPr lang="en-US" dirty="0"/>
              <a:t>154 K-8 Schools</a:t>
            </a:r>
          </a:p>
          <a:p>
            <a:r>
              <a:rPr lang="en-US" dirty="0"/>
              <a:t>56 Elementary Schools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043B8-29AA-F162-BCE7-D1EC4AD3007F}"/>
              </a:ext>
            </a:extLst>
          </p:cNvPr>
          <p:cNvSpPr txBox="1"/>
          <p:nvPr/>
        </p:nvSpPr>
        <p:spPr>
          <a:xfrm>
            <a:off x="301881" y="1348570"/>
            <a:ext cx="11588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School Report on Education and Equity (SPREE)</a:t>
            </a:r>
          </a:p>
          <a:p>
            <a:r>
              <a:rPr lang="en-US" sz="2400" dirty="0"/>
              <a:t>	Example Metrics: Attendance, Graduation Rates and PSSA/Keystone Results</a:t>
            </a:r>
          </a:p>
        </p:txBody>
      </p:sp>
    </p:spTree>
    <p:extLst>
      <p:ext uri="{BB962C8B-B14F-4D97-AF65-F5344CB8AC3E}">
        <p14:creationId xmlns:p14="http://schemas.microsoft.com/office/powerpoint/2010/main" val="38529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798" y="474982"/>
            <a:ext cx="5641897" cy="739600"/>
          </a:xfrm>
        </p:spPr>
        <p:txBody>
          <a:bodyPr/>
          <a:lstStyle/>
          <a:p>
            <a:r>
              <a:rPr lang="en-US" sz="4000" dirty="0"/>
              <a:t>School Metrics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87999" y="2364512"/>
            <a:ext cx="5779007" cy="3463634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</a:t>
            </a:r>
            <a:r>
              <a:rPr lang="en-US" sz="2000" dirty="0" err="1"/>
              <a:t>dataframe</a:t>
            </a:r>
            <a:r>
              <a:rPr lang="en-US" sz="2000" dirty="0"/>
              <a:t> for each report/school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lists of metrics to keep for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Reduce the number of rows per 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Pivot the </a:t>
            </a:r>
            <a:r>
              <a:rPr lang="en-US" sz="2000" dirty="0" err="1"/>
              <a:t>dataframes</a:t>
            </a:r>
            <a:r>
              <a:rPr lang="en-US" sz="2000" dirty="0"/>
              <a:t> to turn the duplicate 	school rows into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Rename the pivoted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 the data types for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Export CSV file to import into our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3CB42-C075-D788-31AC-2956CB343D02}"/>
              </a:ext>
            </a:extLst>
          </p:cNvPr>
          <p:cNvSpPr txBox="1"/>
          <p:nvPr/>
        </p:nvSpPr>
        <p:spPr>
          <a:xfrm>
            <a:off x="4665798" y="1466350"/>
            <a:ext cx="635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Cleaning and Prep for Database Import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79" y="18073"/>
            <a:ext cx="5461554" cy="823409"/>
          </a:xfrm>
        </p:spPr>
        <p:txBody>
          <a:bodyPr>
            <a:normAutofit/>
          </a:bodyPr>
          <a:lstStyle/>
          <a:p>
            <a:r>
              <a:rPr lang="en-US" sz="4000" dirty="0"/>
              <a:t>Crime incidents</a:t>
            </a:r>
            <a:endParaRPr lang="en-ZA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7E602-C36A-D6AE-3EA6-C9EB9A6C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49" y="515458"/>
            <a:ext cx="4066288" cy="57311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92DF-3CB6-8CE5-60DA-C5D895464DA2}"/>
              </a:ext>
            </a:extLst>
          </p:cNvPr>
          <p:cNvSpPr txBox="1"/>
          <p:nvPr/>
        </p:nvSpPr>
        <p:spPr>
          <a:xfrm>
            <a:off x="640080" y="1773936"/>
            <a:ext cx="4288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were 85,529 Crime Incidents Documented by the Philadelphia Police Department From January 1</a:t>
            </a:r>
            <a:r>
              <a:rPr lang="en-US" baseline="30000" dirty="0"/>
              <a:t>st</a:t>
            </a:r>
            <a:r>
              <a:rPr lang="en-US" dirty="0"/>
              <a:t>, 2024 until July 17</a:t>
            </a:r>
            <a:r>
              <a:rPr lang="en-US" baseline="30000" dirty="0"/>
              <a:t>th</a:t>
            </a:r>
            <a:r>
              <a:rPr lang="en-US" dirty="0"/>
              <a:t>, 2024.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Crime there is a Numerical Code and Incident Description.</a:t>
            </a:r>
          </a:p>
          <a:p>
            <a:endParaRPr lang="en-US" dirty="0"/>
          </a:p>
          <a:p>
            <a:r>
              <a:rPr lang="en-US" dirty="0"/>
              <a:t>There are 26 different unique incident types with specific codes.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99399-46DB-2981-8CB8-6506BECC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5179"/>
            <a:ext cx="4294856" cy="54988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BAACE-F0A6-FCF2-E809-FC697567FF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36829"/>
            <a:ext cx="5221224" cy="645718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000" b="1" dirty="0"/>
              <a:t>Crime Incident Types were grouped into related crime categories to be able to make comparisons.</a:t>
            </a:r>
          </a:p>
          <a:p>
            <a:pPr marL="0" indent="0">
              <a:buNone/>
            </a:pPr>
            <a:r>
              <a:rPr lang="en-US" sz="4000" b="1" dirty="0"/>
              <a:t>'Violent Crimes': </a:t>
            </a:r>
            <a:r>
              <a:rPr lang="en-US" sz="4000" dirty="0"/>
              <a:t>['Homicide - Criminal', 'Homicide - Justifiable', 'Rape', 'Robbery No Firearm', 'Robbery Firearm', 'Aggravated Assault Firearm', 'Aggravated Assault No Firearm', 'Other Assaults’],</a:t>
            </a:r>
          </a:p>
          <a:p>
            <a:pPr marL="0" indent="0">
              <a:buNone/>
            </a:pPr>
            <a:r>
              <a:rPr lang="en-US" sz="3600" b="1" dirty="0"/>
              <a:t>'Property Crimes': </a:t>
            </a:r>
            <a:r>
              <a:rPr lang="en-US" sz="3600" dirty="0"/>
              <a:t>['Burglary Residential', 'Burglary Non-Residential', 'Thefts', 'Theft from Vehicle’, ‘Motor Vehicle Theft', 'Arson’, ‘Forgery and Counterfeiting', 'Receiving Stolen Property', 'Vandalism/Criminal Mischief’],</a:t>
            </a:r>
          </a:p>
          <a:p>
            <a:pPr marL="0" indent="0">
              <a:buNone/>
            </a:pPr>
            <a:r>
              <a:rPr lang="en-US" sz="3600" b="1" dirty="0"/>
              <a:t>Public Order Crimes': </a:t>
            </a:r>
            <a:r>
              <a:rPr lang="en-US" sz="3600" dirty="0"/>
              <a:t>['Disorderly Conduct', 'Vagrancy/Loitering', 'Public Drunkenness', 'Liquor Law Violations', 'DRIVING UNDER THE INFLUENCE’],</a:t>
            </a:r>
          </a:p>
          <a:p>
            <a:pPr marL="0" indent="0">
              <a:buNone/>
            </a:pPr>
            <a:r>
              <a:rPr lang="en-US" sz="3600" b="1" dirty="0"/>
              <a:t>'Drug and Vice Crimes': </a:t>
            </a:r>
            <a:r>
              <a:rPr lang="en-US" sz="3600" dirty="0"/>
              <a:t>['Prostitution and Commercialized Vice', 'Narcotic / Drug Law Violations', 'Other Sex Offenses (Not Commercialized)', 'Gambling Violations’],</a:t>
            </a:r>
          </a:p>
          <a:p>
            <a:pPr marL="0" indent="0">
              <a:buNone/>
            </a:pPr>
            <a:r>
              <a:rPr lang="en-US" sz="3600" b="1" dirty="0"/>
              <a:t>'Other Crimes': </a:t>
            </a:r>
            <a:r>
              <a:rPr lang="en-US" sz="3600" dirty="0"/>
              <a:t>['Offenses Against Family and Children', 'Fraud', 'Embezzlement', 'Weapon Violations', 'All Other Offenses’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16850-4F87-4E4A-41AB-6D128979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2ACB0D-F9EF-7F8B-DFA0-683629B7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4370832" cy="80492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Crime incidents</a:t>
            </a:r>
            <a:endParaRPr lang="en-ZA" sz="4000" dirty="0"/>
          </a:p>
        </p:txBody>
      </p:sp>
    </p:spTree>
    <p:extLst>
      <p:ext uri="{BB962C8B-B14F-4D97-AF65-F5344CB8AC3E}">
        <p14:creationId xmlns:p14="http://schemas.microsoft.com/office/powerpoint/2010/main" val="288145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EE7A4C-5469-EE5D-6EC7-2BE0FFACD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6" y="521195"/>
            <a:ext cx="4621169" cy="104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714BC-FF0B-ED31-0DEB-D9FFEC5B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47" y="245586"/>
            <a:ext cx="2847079" cy="310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85F48-0E08-8CAE-C618-47722382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20" y="3599464"/>
            <a:ext cx="8425402" cy="27373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A246E-CDE6-F810-985B-67F50AE04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1335024"/>
            <a:ext cx="5347355" cy="19385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Creating a composite key for </a:t>
            </a:r>
            <a:r>
              <a:rPr lang="en-US" b="1" dirty="0"/>
              <a:t>District PSA </a:t>
            </a:r>
            <a:r>
              <a:rPr lang="en-US" dirty="0"/>
              <a:t>including the </a:t>
            </a:r>
            <a:r>
              <a:rPr lang="en-US" b="1" dirty="0"/>
              <a:t>District </a:t>
            </a:r>
            <a:r>
              <a:rPr lang="en-US" dirty="0"/>
              <a:t>and the </a:t>
            </a:r>
            <a:r>
              <a:rPr lang="en-US" b="1" dirty="0"/>
              <a:t>Police Service Area </a:t>
            </a:r>
            <a:r>
              <a:rPr lang="en-US" dirty="0"/>
              <a:t>number within that District </a:t>
            </a:r>
          </a:p>
          <a:p>
            <a:pPr marL="0" indent="0">
              <a:buNone/>
            </a:pPr>
            <a:r>
              <a:rPr lang="en-US" b="1" dirty="0"/>
              <a:t>District PSA </a:t>
            </a:r>
            <a:r>
              <a:rPr lang="en-US" dirty="0"/>
              <a:t>composite</a:t>
            </a:r>
            <a:r>
              <a:rPr lang="en-US" b="1" dirty="0"/>
              <a:t> </a:t>
            </a:r>
            <a:r>
              <a:rPr lang="en-US" dirty="0"/>
              <a:t>added to Police Station Location and Police Incident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B856A-631A-AA1B-BD3A-FD86816D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2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BA32-5FA8-3763-A0A2-5F89804F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1487936"/>
            <a:ext cx="8297380" cy="1326514"/>
          </a:xfrm>
        </p:spPr>
        <p:txBody>
          <a:bodyPr/>
          <a:lstStyle/>
          <a:p>
            <a:r>
              <a:rPr lang="en-US" dirty="0"/>
              <a:t>How are We Going to Connect over 85K Incident locations with Schools and Their Metrics????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5FB9D-14BC-1B50-5B92-80A86E53C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527" y="3446972"/>
            <a:ext cx="8324813" cy="777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Our plan was to use ZIP Codes….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60201-053C-ADA7-D2AF-DC71B4A2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8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9D4B-70DF-240C-735B-BB4863BD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that did not work….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1C788-A6A2-DFA3-0AE0-4B834AA1F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581912"/>
            <a:ext cx="8324089" cy="4370832"/>
          </a:xfrm>
        </p:spPr>
        <p:txBody>
          <a:bodyPr>
            <a:normAutofit/>
          </a:bodyPr>
          <a:lstStyle/>
          <a:p>
            <a:r>
              <a:rPr lang="en-US" dirty="0"/>
              <a:t>Only some files had ZIP Codes, and the largest file with Police Incidents (85K rows) did not!</a:t>
            </a:r>
          </a:p>
          <a:p>
            <a:r>
              <a:rPr lang="en-US" dirty="0"/>
              <a:t>We also found looping through 85K rows of data to determine if a school point is within the same polygon Zip Code of a crime was not easily possible.</a:t>
            </a:r>
          </a:p>
          <a:p>
            <a:r>
              <a:rPr lang="en-US" dirty="0"/>
              <a:t>Possibly, we could find the common ZIP Codes by using the Police Station Coordinates and School Coordinates in the ZIP Code?</a:t>
            </a:r>
          </a:p>
          <a:p>
            <a:r>
              <a:rPr lang="en-US" dirty="0"/>
              <a:t>However, this does not account for Crimes handled by the Police District in Different ZIP Codes.  ZIP Codes and Police Districts- Police Service Area are not aligned. </a:t>
            </a:r>
          </a:p>
          <a:p>
            <a:r>
              <a:rPr lang="en-US" dirty="0"/>
              <a:t>Then we found another plan….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B5CA-E5F3-B02B-612D-698EE215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430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{268BF735-66D6-4C6A-86BF-4E2FBCB66306}tf16411248_win32</Template>
  <TotalTime>146</TotalTime>
  <Words>686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 Light</vt:lpstr>
      <vt:lpstr>Calibri</vt:lpstr>
      <vt:lpstr>Posterama</vt:lpstr>
      <vt:lpstr>Custom</vt:lpstr>
      <vt:lpstr>Project 3: behavior of  school metrics and  crime rates in  Philadelphia </vt:lpstr>
      <vt:lpstr>The Data </vt:lpstr>
      <vt:lpstr>School Metrics</vt:lpstr>
      <vt:lpstr>School Metrics</vt:lpstr>
      <vt:lpstr>Crime incidents</vt:lpstr>
      <vt:lpstr>Crime incidents</vt:lpstr>
      <vt:lpstr>PowerPoint Presentation</vt:lpstr>
      <vt:lpstr>How are We Going to Connect over 85K Incident locations with Schools and Their Metrics????</vt:lpstr>
      <vt:lpstr>But that did not work….</vt:lpstr>
      <vt:lpstr>Police Service Area boundaries GeoJson File and School Coordinates</vt:lpstr>
      <vt:lpstr>Connecting School Locations and Police Service Areas Incident Locations Using a Combination Key and Points within the Service Area Polygon </vt:lpstr>
      <vt:lpstr>PowerPoint Presentation</vt:lpstr>
      <vt:lpstr>Crime incidents Locations And School Locations</vt:lpstr>
      <vt:lpstr>Crime incidents And School Metrics</vt:lpstr>
      <vt:lpstr>Analysis</vt:lpstr>
      <vt:lpstr>Analysis- With PandaS Dataframe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Croston</dc:creator>
  <cp:lastModifiedBy>Eric Croston</cp:lastModifiedBy>
  <cp:revision>8</cp:revision>
  <dcterms:created xsi:type="dcterms:W3CDTF">2024-07-30T00:00:34Z</dcterms:created>
  <dcterms:modified xsi:type="dcterms:W3CDTF">2024-07-31T17:17:57Z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